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689" r:id="rId1"/>
  </p:sldMasterIdLst>
  <p:notesMasterIdLst>
    <p:notesMasterId r:id="rId18"/>
  </p:notesMasterIdLst>
  <p:sldIdLst>
    <p:sldId id="261" r:id="rId2"/>
    <p:sldId id="257" r:id="rId3"/>
    <p:sldId id="304" r:id="rId4"/>
    <p:sldId id="258" r:id="rId5"/>
    <p:sldId id="289" r:id="rId6"/>
    <p:sldId id="290" r:id="rId7"/>
    <p:sldId id="262" r:id="rId8"/>
    <p:sldId id="267" r:id="rId9"/>
    <p:sldId id="303" r:id="rId10"/>
    <p:sldId id="294" r:id="rId11"/>
    <p:sldId id="297" r:id="rId12"/>
    <p:sldId id="298" r:id="rId13"/>
    <p:sldId id="299" r:id="rId14"/>
    <p:sldId id="300" r:id="rId15"/>
    <p:sldId id="301" r:id="rId16"/>
    <p:sldId id="30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638711-80FA-C152-9164-B970E07A2CFE}" v="9" dt="2022-10-12T21:50:12.062"/>
    <p1510:client id="{50CE0EF4-C014-6F34-B897-6BFE94ADFF65}" v="987" dt="2023-10-09T20:46:48.439"/>
    <p1510:client id="{B5B2058B-2858-A799-981A-45430BC7C0A6}" v="12" dt="2022-10-13T20:26:21.303"/>
    <p1510:client id="{D859575E-89FB-AEA6-3C9A-2FF69A820DFC}" v="44" dt="2022-10-12T21:45:51.595"/>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05" autoAdjust="0"/>
    <p:restoredTop sz="94665"/>
  </p:normalViewPr>
  <p:slideViewPr>
    <p:cSldViewPr snapToGrid="0" snapToObjects="1">
      <p:cViewPr varScale="1">
        <p:scale>
          <a:sx n="78" d="100"/>
          <a:sy n="78" d="100"/>
        </p:scale>
        <p:origin x="312"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93F844-82DB-EF48-BB5B-02DD03717664}" type="datetimeFigureOut">
              <a:rPr lang="en-US" smtClean="0"/>
              <a:pPr/>
              <a:t>10/9/2023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A5C928-2756-5F4C-9D16-33C9D53180AA}" type="slidenum">
              <a:rPr lang="en-US" smtClean="0"/>
              <a:pPr/>
              <a:t>‹#›</a:t>
            </a:fld>
            <a:endParaRPr lang="en-US"/>
          </a:p>
        </p:txBody>
      </p:sp>
    </p:spTree>
    <p:extLst>
      <p:ext uri="{BB962C8B-B14F-4D97-AF65-F5344CB8AC3E}">
        <p14:creationId xmlns:p14="http://schemas.microsoft.com/office/powerpoint/2010/main" val="1773968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64AE53B4-1134-FD4A-9FB3-98BD1DD1930A}" type="datetimeFigureOut">
              <a:rPr lang="en-US" smtClean="0"/>
              <a:pPr/>
              <a:t>10/9/2023</a:t>
            </a:fld>
            <a:endParaRPr lang="en-US"/>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FA136CD3-B2B9-DE47-81AE-8FBBE5B51C9F}" type="slidenum">
              <a:rPr lang="en-US" smtClean="0"/>
              <a:pPr/>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E53B4-1134-FD4A-9FB3-98BD1DD1930A}" type="datetimeFigureOut">
              <a:rPr lang="en-US" smtClean="0"/>
              <a:pPr/>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E53B4-1134-FD4A-9FB3-98BD1DD1930A}" type="datetimeFigureOut">
              <a:rPr lang="en-US" smtClean="0"/>
              <a:pPr/>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E53B4-1134-FD4A-9FB3-98BD1DD1930A}" type="datetimeFigureOut">
              <a:rPr lang="en-US" smtClean="0"/>
              <a:pPr/>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E53B4-1134-FD4A-9FB3-98BD1DD1930A}" type="datetimeFigureOut">
              <a:rPr lang="en-US" smtClean="0"/>
              <a:pPr/>
              <a:t>10/9/2023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E53B4-1134-FD4A-9FB3-98BD1DD1930A}" type="datetimeFigureOut">
              <a:rPr lang="en-US" smtClean="0"/>
              <a:pPr/>
              <a:t>10/9/2023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E53B4-1134-FD4A-9FB3-98BD1DD1930A}" type="datetimeFigureOut">
              <a:rPr lang="en-US" smtClean="0"/>
              <a:pPr/>
              <a:t>10/9/2023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AE53B4-1134-FD4A-9FB3-98BD1DD1930A}" type="datetimeFigureOut">
              <a:rPr lang="en-US" smtClean="0"/>
              <a:pPr/>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AE53B4-1134-FD4A-9FB3-98BD1DD1930A}" type="datetimeFigureOut">
              <a:rPr lang="en-US" smtClean="0"/>
              <a:pPr/>
              <a:t>10/9/2023</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AE53B4-1134-FD4A-9FB3-98BD1DD1930A}" type="datetimeFigureOut">
              <a:rPr lang="en-US" smtClean="0"/>
              <a:pPr/>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AE53B4-1134-FD4A-9FB3-98BD1DD1930A}" type="datetimeFigureOut">
              <a:rPr lang="en-US" smtClean="0"/>
              <a:pPr/>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AE53B4-1134-FD4A-9FB3-98BD1DD1930A}" type="datetimeFigureOut">
              <a:rPr lang="en-US" smtClean="0"/>
              <a:pPr/>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36CD3-B2B9-DE47-81AE-8FBBE5B51C9F}" type="slidenum">
              <a:rPr lang="en-US" smtClean="0"/>
              <a:pPr/>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AE53B4-1134-FD4A-9FB3-98BD1DD1930A}" type="datetimeFigureOut">
              <a:rPr lang="en-US" smtClean="0"/>
              <a:pPr/>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4AE53B4-1134-FD4A-9FB3-98BD1DD1930A}" type="datetimeFigureOut">
              <a:rPr lang="en-US" smtClean="0"/>
              <a:pPr/>
              <a:t>10/9/2023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4AE53B4-1134-FD4A-9FB3-98BD1DD1930A}" type="datetimeFigureOut">
              <a:rPr lang="en-US" smtClean="0"/>
              <a:pPr/>
              <a:t>10/9/2023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E53B4-1134-FD4A-9FB3-98BD1DD1930A}" type="datetimeFigureOut">
              <a:rPr lang="en-US" smtClean="0"/>
              <a:pPr/>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E53B4-1134-FD4A-9FB3-98BD1DD1930A}" type="datetimeFigureOut">
              <a:rPr lang="en-US" smtClean="0"/>
              <a:pPr/>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36CD3-B2B9-DE47-81AE-8FBBE5B51C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64AE53B4-1134-FD4A-9FB3-98BD1DD1930A}" type="datetimeFigureOut">
              <a:rPr lang="en-US" smtClean="0"/>
              <a:pPr/>
              <a:t>10/9/2023</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FA136CD3-B2B9-DE47-81AE-8FBBE5B51C9F}" type="slidenum">
              <a:rPr lang="en-US" smtClean="0"/>
              <a:pPr/>
              <a:t>‹#›</a:t>
            </a:fld>
            <a:endParaRPr lang="en-US"/>
          </a:p>
        </p:txBody>
      </p:sp>
    </p:spTree>
    <p:extLst>
      <p:ext uri="{BB962C8B-B14F-4D97-AF65-F5344CB8AC3E}">
        <p14:creationId xmlns:p14="http://schemas.microsoft.com/office/powerpoint/2010/main" val="959628311"/>
      </p:ext>
    </p:extLst>
  </p:cSld>
  <p:clrMap bg1="lt1" tx1="dk1" bg2="lt2" tx2="dk2" accent1="accent1" accent2="accent2" accent3="accent3" accent4="accent4" accent5="accent5" accent6="accent6" hlink="hlink" folHlink="folHlink"/>
  <p:sldLayoutIdLst>
    <p:sldLayoutId id="2147484690" r:id="rId1"/>
    <p:sldLayoutId id="2147484691" r:id="rId2"/>
    <p:sldLayoutId id="2147484692" r:id="rId3"/>
    <p:sldLayoutId id="2147484693" r:id="rId4"/>
    <p:sldLayoutId id="2147484694" r:id="rId5"/>
    <p:sldLayoutId id="2147484695" r:id="rId6"/>
    <p:sldLayoutId id="2147484696" r:id="rId7"/>
    <p:sldLayoutId id="2147484697" r:id="rId8"/>
    <p:sldLayoutId id="2147484698" r:id="rId9"/>
    <p:sldLayoutId id="2147484699" r:id="rId10"/>
    <p:sldLayoutId id="2147484700" r:id="rId11"/>
    <p:sldLayoutId id="2147484701" r:id="rId12"/>
    <p:sldLayoutId id="2147484702" r:id="rId13"/>
    <p:sldLayoutId id="2147484703" r:id="rId14"/>
    <p:sldLayoutId id="2147484704" r:id="rId15"/>
    <p:sldLayoutId id="2147484705" r:id="rId16"/>
    <p:sldLayoutId id="2147484706" r:id="rId17"/>
  </p:sldLayoutIdLst>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tiff"/><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mailto:Joanne.Adamos@cvesd.org" TargetMode="External"/><Relationship Id="rId2" Type="http://schemas.openxmlformats.org/officeDocument/2006/relationships/hyperlink" Target="https://wolfpackartistsblog.wordpress.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tif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1809" y="5281929"/>
            <a:ext cx="2079745" cy="122556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4724" y="5281929"/>
            <a:ext cx="1343854" cy="1225564"/>
          </a:xfrm>
          <a:prstGeom prst="rect">
            <a:avLst/>
          </a:prstGeom>
        </p:spPr>
      </p:pic>
      <p:pic>
        <p:nvPicPr>
          <p:cNvPr id="3" name="Picture 2" descr="2023-2024 Reflections Theme Logo - I am Hopeful Because">
            <a:extLst>
              <a:ext uri="{FF2B5EF4-FFF2-40B4-BE49-F238E27FC236}">
                <a16:creationId xmlns:a16="http://schemas.microsoft.com/office/drawing/2014/main" id="{5FC3BC5A-13CB-5AF5-BD76-CEC085E5CD60}"/>
              </a:ext>
            </a:extLst>
          </p:cNvPr>
          <p:cNvPicPr>
            <a:picLocks noChangeAspect="1"/>
          </p:cNvPicPr>
          <p:nvPr/>
        </p:nvPicPr>
        <p:blipFill>
          <a:blip r:embed="rId4"/>
          <a:stretch>
            <a:fillRect/>
          </a:stretch>
        </p:blipFill>
        <p:spPr>
          <a:xfrm>
            <a:off x="4057650" y="182165"/>
            <a:ext cx="5416153" cy="5416153"/>
          </a:xfrm>
          <a:prstGeom prst="rect">
            <a:avLst/>
          </a:prstGeom>
        </p:spPr>
      </p:pic>
    </p:spTree>
    <p:extLst>
      <p:ext uri="{BB962C8B-B14F-4D97-AF65-F5344CB8AC3E}">
        <p14:creationId xmlns:p14="http://schemas.microsoft.com/office/powerpoint/2010/main" val="662865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alpha val="14000"/>
          </a:srgbClr>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alphaModFix amt="35000"/>
          </a:blip>
          <a:stretch>
            <a:fillRect/>
          </a:stretch>
        </p:blipFill>
        <p:spPr>
          <a:xfrm>
            <a:off x="0" y="0"/>
            <a:ext cx="12192000" cy="1361675"/>
          </a:xfrm>
          <a:prstGeom prst="rect">
            <a:avLst/>
          </a:prstGeom>
          <a:effectLst>
            <a:outerShdw blurRad="50800" dist="50800" dir="5400000" algn="ctr" rotWithShape="0">
              <a:srgbClr val="000000">
                <a:alpha val="43000"/>
              </a:srgbClr>
            </a:outerShdw>
          </a:effectLst>
        </p:spPr>
      </p:pic>
      <p:sp>
        <p:nvSpPr>
          <p:cNvPr id="2" name="Title 1"/>
          <p:cNvSpPr>
            <a:spLocks noGrp="1"/>
          </p:cNvSpPr>
          <p:nvPr>
            <p:ph type="title"/>
          </p:nvPr>
        </p:nvSpPr>
        <p:spPr>
          <a:xfrm>
            <a:off x="304801" y="320351"/>
            <a:ext cx="10396882" cy="1151965"/>
          </a:xfrm>
        </p:spPr>
        <p:txBody>
          <a:bodyPr>
            <a:normAutofit fontScale="90000"/>
          </a:bodyPr>
          <a:lstStyle/>
          <a:p>
            <a:r>
              <a:rPr lang="en-US" cap="none" dirty="0">
                <a:ln w="0"/>
                <a:solidFill>
                  <a:srgbClr val="7030A0"/>
                </a:solidFill>
                <a:effectLst>
                  <a:outerShdw blurRad="38100" dist="25400" dir="5400000" algn="ctr" rotWithShape="0">
                    <a:srgbClr val="6E747A">
                      <a:alpha val="43000"/>
                    </a:srgbClr>
                  </a:outerShdw>
                </a:effectLst>
              </a:rPr>
              <a:t>What is Reflections?</a:t>
            </a:r>
            <a:br>
              <a:rPr lang="en-US" cap="none" dirty="0">
                <a:ln w="0"/>
                <a:solidFill>
                  <a:srgbClr val="7030A0"/>
                </a:solidFill>
                <a:effectLst>
                  <a:outerShdw blurRad="38100" dist="25400" dir="5400000" algn="ctr" rotWithShape="0">
                    <a:srgbClr val="6E747A">
                      <a:alpha val="43000"/>
                    </a:srgbClr>
                  </a:outerShdw>
                </a:effectLst>
              </a:rPr>
            </a:br>
            <a:endParaRPr lang="en-US" cap="none" dirty="0">
              <a:ln w="0"/>
              <a:solidFill>
                <a:srgbClr val="7030A0"/>
              </a:solidFill>
              <a:effectLst>
                <a:outerShdw blurRad="38100" dist="25400" dir="5400000" algn="ctr" rotWithShape="0">
                  <a:srgbClr val="6E747A">
                    <a:alpha val="43000"/>
                  </a:srgbClr>
                </a:outerShdw>
              </a:effectLst>
            </a:endParaRPr>
          </a:p>
        </p:txBody>
      </p:sp>
      <p:sp>
        <p:nvSpPr>
          <p:cNvPr id="3" name="Content Placeholder 2"/>
          <p:cNvSpPr>
            <a:spLocks noGrp="1"/>
          </p:cNvSpPr>
          <p:nvPr>
            <p:ph sz="quarter" idx="13"/>
          </p:nvPr>
        </p:nvSpPr>
        <p:spPr>
          <a:xfrm>
            <a:off x="1029478" y="1580993"/>
            <a:ext cx="9172576" cy="3607621"/>
          </a:xfrm>
        </p:spPr>
        <p:txBody>
          <a:bodyPr vert="horz" lIns="91440" tIns="45720" rIns="91440" bIns="45720" rtlCol="0" anchor="ctr">
            <a:noAutofit/>
          </a:bodyPr>
          <a:lstStyle/>
          <a:p>
            <a:pPr marL="0" indent="0">
              <a:buNone/>
            </a:pPr>
            <a:r>
              <a:rPr lang="en-US" sz="1600" dirty="0">
                <a:solidFill>
                  <a:srgbClr val="322222"/>
                </a:solidFill>
                <a:latin typeface="Calibri"/>
                <a:ea typeface="Calibri"/>
                <a:cs typeface="Calibri"/>
              </a:rPr>
              <a:t>The Reflections</a:t>
            </a:r>
            <a:r>
              <a:rPr lang="en-US" sz="1600">
                <a:solidFill>
                  <a:srgbClr val="322222"/>
                </a:solidFill>
                <a:latin typeface="Calibri"/>
                <a:ea typeface="+mn-lt"/>
                <a:cs typeface="+mn-lt"/>
              </a:rPr>
              <a:t> Art Program has been </a:t>
            </a:r>
            <a:r>
              <a:rPr lang="en-US" sz="1600" dirty="0">
                <a:solidFill>
                  <a:srgbClr val="322222"/>
                </a:solidFill>
                <a:latin typeface="Calibri"/>
                <a:ea typeface="+mn-lt"/>
                <a:cs typeface="+mn-lt"/>
              </a:rPr>
              <a:t>bringing the arts to life for more than 10 million students since 1969. California State PTA and its members, families and kids are on the forefront of this amazing program, which increases community awareness of the importance of arts in education.</a:t>
            </a:r>
            <a:endParaRPr lang="en-US" sz="1600">
              <a:latin typeface="Calibri"/>
              <a:ea typeface="+mn-lt"/>
              <a:cs typeface="+mn-lt"/>
            </a:endParaRPr>
          </a:p>
          <a:p>
            <a:pPr>
              <a:buClr>
                <a:srgbClr val="75A2CE"/>
              </a:buClr>
            </a:pPr>
            <a:r>
              <a:rPr lang="en-US" sz="1600">
                <a:solidFill>
                  <a:srgbClr val="322222"/>
                </a:solidFill>
                <a:latin typeface="Calibri"/>
                <a:ea typeface="+mn-lt"/>
                <a:cs typeface="+mn-lt"/>
              </a:rPr>
              <a:t>Reflections encourages students of all ages to:</a:t>
            </a:r>
            <a:endParaRPr lang="en-US" sz="1600">
              <a:latin typeface="Calibri"/>
              <a:ea typeface="+mn-lt"/>
              <a:cs typeface="+mn-lt"/>
            </a:endParaRPr>
          </a:p>
          <a:p>
            <a:pPr>
              <a:buClr>
                <a:srgbClr val="75A2CE"/>
              </a:buClr>
            </a:pPr>
            <a:r>
              <a:rPr lang="en-US" sz="1600" b="1">
                <a:solidFill>
                  <a:srgbClr val="322222"/>
                </a:solidFill>
                <a:latin typeface="Calibri"/>
                <a:ea typeface="+mn-lt"/>
                <a:cs typeface="+mn-lt"/>
              </a:rPr>
              <a:t>Unleash creative talents</a:t>
            </a:r>
            <a:r>
              <a:rPr lang="en-US" sz="1600">
                <a:solidFill>
                  <a:srgbClr val="322222"/>
                </a:solidFill>
                <a:latin typeface="Calibri"/>
                <a:ea typeface="+mn-lt"/>
                <a:cs typeface="+mn-lt"/>
              </a:rPr>
              <a:t> and be inspired</a:t>
            </a:r>
            <a:endParaRPr lang="en-US" sz="1600">
              <a:latin typeface="Calibri"/>
              <a:ea typeface="+mn-lt"/>
              <a:cs typeface="+mn-lt"/>
            </a:endParaRPr>
          </a:p>
          <a:p>
            <a:pPr>
              <a:buClr>
                <a:srgbClr val="75A2CE"/>
              </a:buClr>
            </a:pPr>
            <a:r>
              <a:rPr lang="en-US" sz="1600" b="1">
                <a:solidFill>
                  <a:srgbClr val="322222"/>
                </a:solidFill>
                <a:latin typeface="Calibri"/>
                <a:ea typeface="+mn-lt"/>
                <a:cs typeface="+mn-lt"/>
              </a:rPr>
              <a:t>Express themselves</a:t>
            </a:r>
            <a:r>
              <a:rPr lang="en-US" sz="1600">
                <a:solidFill>
                  <a:srgbClr val="322222"/>
                </a:solidFill>
                <a:latin typeface="Calibri"/>
                <a:ea typeface="+mn-lt"/>
                <a:cs typeface="+mn-lt"/>
              </a:rPr>
              <a:t> imaginatively in their artwork</a:t>
            </a:r>
            <a:endParaRPr lang="en-US" sz="1600">
              <a:latin typeface="Calibri"/>
              <a:ea typeface="+mn-lt"/>
              <a:cs typeface="+mn-lt"/>
            </a:endParaRPr>
          </a:p>
          <a:p>
            <a:pPr>
              <a:buClr>
                <a:srgbClr val="75A2CE"/>
              </a:buClr>
            </a:pPr>
            <a:r>
              <a:rPr lang="en-US" sz="1600" b="1">
                <a:solidFill>
                  <a:srgbClr val="322222"/>
                </a:solidFill>
                <a:latin typeface="Calibri"/>
                <a:ea typeface="+mn-lt"/>
                <a:cs typeface="+mn-lt"/>
              </a:rPr>
              <a:t>Experience the fun and joy</a:t>
            </a:r>
            <a:r>
              <a:rPr lang="en-US" sz="1600">
                <a:solidFill>
                  <a:srgbClr val="322222"/>
                </a:solidFill>
                <a:latin typeface="Calibri"/>
                <a:ea typeface="+mn-lt"/>
                <a:cs typeface="+mn-lt"/>
              </a:rPr>
              <a:t> of making art</a:t>
            </a:r>
            <a:endParaRPr lang="en-US" sz="1600">
              <a:latin typeface="Calibri"/>
              <a:ea typeface="+mn-lt"/>
              <a:cs typeface="+mn-lt"/>
            </a:endParaRPr>
          </a:p>
          <a:p>
            <a:pPr>
              <a:buClr>
                <a:srgbClr val="75A2CE"/>
              </a:buClr>
            </a:pPr>
            <a:r>
              <a:rPr lang="en-US" sz="1600" b="1">
                <a:solidFill>
                  <a:srgbClr val="322222"/>
                </a:solidFill>
                <a:latin typeface="Calibri"/>
                <a:ea typeface="+mn-lt"/>
                <a:cs typeface="+mn-lt"/>
              </a:rPr>
              <a:t>Tap into critical thinking skills</a:t>
            </a:r>
            <a:r>
              <a:rPr lang="en-US" sz="1600">
                <a:solidFill>
                  <a:srgbClr val="322222"/>
                </a:solidFill>
                <a:latin typeface="Calibri"/>
                <a:ea typeface="+mn-lt"/>
                <a:cs typeface="+mn-lt"/>
              </a:rPr>
              <a:t> to create art inspired by the annual theme</a:t>
            </a:r>
            <a:endParaRPr lang="en-US" sz="1600">
              <a:latin typeface="Calibri"/>
              <a:ea typeface="+mn-lt"/>
              <a:cs typeface="+mn-lt"/>
            </a:endParaRPr>
          </a:p>
          <a:p>
            <a:pPr>
              <a:buClr>
                <a:srgbClr val="75A2CE"/>
              </a:buClr>
            </a:pPr>
            <a:r>
              <a:rPr lang="en-US" sz="1600" b="1">
                <a:solidFill>
                  <a:srgbClr val="322222"/>
                </a:solidFill>
                <a:latin typeface="Calibri"/>
                <a:ea typeface="+mn-lt"/>
                <a:cs typeface="+mn-lt"/>
              </a:rPr>
              <a:t>Receive positive recognition</a:t>
            </a:r>
            <a:r>
              <a:rPr lang="en-US" sz="1600">
                <a:solidFill>
                  <a:srgbClr val="322222"/>
                </a:solidFill>
                <a:latin typeface="Calibri"/>
                <a:ea typeface="+mn-lt"/>
                <a:cs typeface="+mn-lt"/>
              </a:rPr>
              <a:t> for their original works of art.</a:t>
            </a:r>
            <a:endParaRPr lang="en-US" sz="1600">
              <a:latin typeface="Calibri"/>
              <a:ea typeface="+mn-lt"/>
              <a:cs typeface="+mn-l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553" y="5509065"/>
            <a:ext cx="1343854" cy="1225564"/>
          </a:xfrm>
          <a:prstGeom prst="rect">
            <a:avLst/>
          </a:prstGeom>
        </p:spPr>
      </p:pic>
    </p:spTree>
    <p:extLst>
      <p:ext uri="{BB962C8B-B14F-4D97-AF65-F5344CB8AC3E}">
        <p14:creationId xmlns:p14="http://schemas.microsoft.com/office/powerpoint/2010/main" val="141094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xEl>
                                              <p:pRg st="0" end="0"/>
                                            </p:txEl>
                                          </p:spTgt>
                                        </p:tgtEl>
                                        <p:attrNameLst>
                                          <p:attrName>style.color</p:attrName>
                                        </p:attrNameLst>
                                      </p:cBhvr>
                                      <p:to>
                                        <a:srgbClr val="87492C"/>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2000" fill="hold"/>
                                        <p:tgtEl>
                                          <p:spTgt spid="3">
                                            <p:txEl>
                                              <p:pRg st="1" end="1"/>
                                            </p:txEl>
                                          </p:spTgt>
                                        </p:tgtEl>
                                        <p:attrNameLst>
                                          <p:attrName>style.color</p:attrName>
                                        </p:attrNameLst>
                                      </p:cBhvr>
                                      <p:to>
                                        <a:srgbClr val="87492C"/>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childTnLst>
                                    <p:animClr clrSpc="rgb" dir="cw">
                                      <p:cBhvr override="childStyle">
                                        <p:cTn id="14" dur="2000" fill="hold"/>
                                        <p:tgtEl>
                                          <p:spTgt spid="3">
                                            <p:txEl>
                                              <p:pRg st="2" end="2"/>
                                            </p:txEl>
                                          </p:spTgt>
                                        </p:tgtEl>
                                        <p:attrNameLst>
                                          <p:attrName>style.color</p:attrName>
                                        </p:attrNameLst>
                                      </p:cBhvr>
                                      <p:to>
                                        <a:srgbClr val="87492C"/>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childTnLst>
                                    <p:animClr clrSpc="rgb" dir="cw">
                                      <p:cBhvr override="childStyle">
                                        <p:cTn id="18" dur="2000" fill="hold"/>
                                        <p:tgtEl>
                                          <p:spTgt spid="3">
                                            <p:txEl>
                                              <p:pRg st="3" end="3"/>
                                            </p:txEl>
                                          </p:spTgt>
                                        </p:tgtEl>
                                        <p:attrNameLst>
                                          <p:attrName>style.color</p:attrName>
                                        </p:attrNameLst>
                                      </p:cBhvr>
                                      <p:to>
                                        <a:srgbClr val="87492C"/>
                                      </p:to>
                                    </p:animClr>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grpId="0" nodeType="clickEffect">
                                  <p:stCondLst>
                                    <p:cond delay="0"/>
                                  </p:stCondLst>
                                  <p:childTnLst>
                                    <p:animClr clrSpc="rgb" dir="cw">
                                      <p:cBhvr override="childStyle">
                                        <p:cTn id="22" dur="2000" fill="hold"/>
                                        <p:tgtEl>
                                          <p:spTgt spid="3">
                                            <p:txEl>
                                              <p:pRg st="4" end="4"/>
                                            </p:txEl>
                                          </p:spTgt>
                                        </p:tgtEl>
                                        <p:attrNameLst>
                                          <p:attrName>style.color</p:attrName>
                                        </p:attrNameLst>
                                      </p:cBhvr>
                                      <p:to>
                                        <a:srgbClr val="87492C"/>
                                      </p:to>
                                    </p:animClr>
                                  </p:childTnLst>
                                </p:cTn>
                              </p:par>
                            </p:childTnLst>
                          </p:cTn>
                        </p:par>
                      </p:childTnLst>
                    </p:cTn>
                  </p:par>
                  <p:par>
                    <p:cTn id="23" fill="hold">
                      <p:stCondLst>
                        <p:cond delay="indefinite"/>
                      </p:stCondLst>
                      <p:childTnLst>
                        <p:par>
                          <p:cTn id="24" fill="hold">
                            <p:stCondLst>
                              <p:cond delay="0"/>
                            </p:stCondLst>
                            <p:childTnLst>
                              <p:par>
                                <p:cTn id="25" presetID="3" presetClass="emph" presetSubtype="2" fill="hold" grpId="0" nodeType="clickEffect">
                                  <p:stCondLst>
                                    <p:cond delay="0"/>
                                  </p:stCondLst>
                                  <p:childTnLst>
                                    <p:animClr clrSpc="rgb" dir="cw">
                                      <p:cBhvr override="childStyle">
                                        <p:cTn id="26" dur="2000" fill="hold"/>
                                        <p:tgtEl>
                                          <p:spTgt spid="3">
                                            <p:txEl>
                                              <p:pRg st="5" end="5"/>
                                            </p:txEl>
                                          </p:spTgt>
                                        </p:tgtEl>
                                        <p:attrNameLst>
                                          <p:attrName>style.color</p:attrName>
                                        </p:attrNameLst>
                                      </p:cBhvr>
                                      <p:to>
                                        <a:srgbClr val="87492C"/>
                                      </p:to>
                                    </p:animClr>
                                  </p:childTnLst>
                                </p:cTn>
                              </p:par>
                            </p:childTnLst>
                          </p:cTn>
                        </p:par>
                      </p:childTnLst>
                    </p:cTn>
                  </p:par>
                  <p:par>
                    <p:cTn id="27" fill="hold">
                      <p:stCondLst>
                        <p:cond delay="indefinite"/>
                      </p:stCondLst>
                      <p:childTnLst>
                        <p:par>
                          <p:cTn id="28" fill="hold">
                            <p:stCondLst>
                              <p:cond delay="0"/>
                            </p:stCondLst>
                            <p:childTnLst>
                              <p:par>
                                <p:cTn id="29" presetID="3" presetClass="emph" presetSubtype="2" fill="hold" grpId="0" nodeType="clickEffect">
                                  <p:stCondLst>
                                    <p:cond delay="0"/>
                                  </p:stCondLst>
                                  <p:childTnLst>
                                    <p:animClr clrSpc="rgb" dir="cw">
                                      <p:cBhvr override="childStyle">
                                        <p:cTn id="30" dur="2000" fill="hold"/>
                                        <p:tgtEl>
                                          <p:spTgt spid="3">
                                            <p:txEl>
                                              <p:pRg st="6" end="6"/>
                                            </p:txEl>
                                          </p:spTgt>
                                        </p:tgtEl>
                                        <p:attrNameLst>
                                          <p:attrName>style.color</p:attrName>
                                        </p:attrNameLst>
                                      </p:cBhvr>
                                      <p:to>
                                        <a:srgbClr val="87492C"/>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F127F9-E912-68F2-39C2-DC4490E17644}"/>
              </a:ext>
            </a:extLst>
          </p:cNvPr>
          <p:cNvSpPr>
            <a:spLocks noGrp="1"/>
          </p:cNvSpPr>
          <p:nvPr>
            <p:ph sz="quarter" idx="13"/>
          </p:nvPr>
        </p:nvSpPr>
        <p:spPr>
          <a:xfrm>
            <a:off x="685800" y="967050"/>
            <a:ext cx="10200320" cy="4407535"/>
          </a:xfrm>
        </p:spPr>
        <p:txBody>
          <a:bodyPr>
            <a:normAutofit fontScale="85000" lnSpcReduction="10000"/>
          </a:bodyPr>
          <a:lstStyle/>
          <a:p>
            <a:r>
              <a:rPr lang="en-US" sz="2800">
                <a:latin typeface="Calibri"/>
                <a:ea typeface="Calibri"/>
                <a:cs typeface="Calibri"/>
              </a:rPr>
              <a:t>PTA Reflections is a program offered at wolf canyon (it is similar to an art contest)</a:t>
            </a:r>
            <a:endParaRPr lang="en-US" sz="2800" dirty="0">
              <a:latin typeface="Calibri"/>
              <a:ea typeface="Calibri"/>
              <a:cs typeface="Calibri"/>
            </a:endParaRPr>
          </a:p>
          <a:p>
            <a:pPr>
              <a:buClr>
                <a:srgbClr val="75A2CE"/>
              </a:buClr>
            </a:pPr>
            <a:r>
              <a:rPr lang="en-US" sz="2800">
                <a:latin typeface="Calibri"/>
                <a:ea typeface="Calibri"/>
                <a:cs typeface="Calibri"/>
              </a:rPr>
              <a:t>SELECTED ART WORK WILL MOVE ONTO CHULA VISTA COUNCIL PTA (THIS IS THE NEXT LEVEL OF PTA REFLECTIONS judging)</a:t>
            </a:r>
            <a:endParaRPr lang="en-US"/>
          </a:p>
          <a:p>
            <a:pPr>
              <a:buClr>
                <a:srgbClr val="75A2CE"/>
              </a:buClr>
            </a:pPr>
            <a:r>
              <a:rPr lang="en-US" sz="2800">
                <a:latin typeface="Calibri"/>
                <a:ea typeface="Calibri"/>
                <a:cs typeface="Calibri"/>
              </a:rPr>
              <a:t>PRIZES ARE AWARDED TO STUDETS MOVING UP TO CHULA VISTA COUNCIL</a:t>
            </a:r>
          </a:p>
          <a:p>
            <a:pPr>
              <a:buClr>
                <a:srgbClr val="75A2CE"/>
              </a:buClr>
            </a:pPr>
            <a:r>
              <a:rPr lang="en-US" sz="2800">
                <a:latin typeface="Calibri"/>
                <a:ea typeface="Calibri"/>
                <a:cs typeface="Calibri"/>
              </a:rPr>
              <a:t>ART WORK WILL BE DISPLAYED IN THE SCHOOL LIBRARY</a:t>
            </a:r>
          </a:p>
          <a:p>
            <a:pPr>
              <a:buClr>
                <a:srgbClr val="75A2CE"/>
              </a:buClr>
            </a:pPr>
            <a:r>
              <a:rPr lang="en-US" sz="2800">
                <a:latin typeface="Calibri"/>
                <a:ea typeface="Calibri"/>
                <a:cs typeface="Calibri"/>
              </a:rPr>
              <a:t>ALL ENTIRES WILL BE JUDGED "BLINDLY" (EACH ENTRY WILL BE ASSIGNED A NUMBER-PLEASE WRITE YOUR NAME ON THE BACK OF YOUR ENTRY)</a:t>
            </a:r>
          </a:p>
          <a:p>
            <a:pPr>
              <a:buClr>
                <a:srgbClr val="75A2CE"/>
              </a:buClr>
            </a:pPr>
            <a:r>
              <a:rPr lang="en-US" sz="2800">
                <a:latin typeface="Calibri"/>
                <a:ea typeface="Calibri"/>
                <a:cs typeface="Calibri"/>
              </a:rPr>
              <a:t>WINNERS BE BE ANNOUNCED AT THE FRIDAY BLACKTOP ASSEMBLY (NOV. 3RD)</a:t>
            </a:r>
          </a:p>
          <a:p>
            <a:pPr>
              <a:buClr>
                <a:srgbClr val="75A2CE"/>
              </a:buClr>
            </a:pPr>
            <a:endParaRPr lang="en-US" sz="2800" dirty="0">
              <a:latin typeface="Calibri"/>
              <a:ea typeface="Calibri"/>
              <a:cs typeface="Calibri"/>
            </a:endParaRPr>
          </a:p>
          <a:p>
            <a:pPr>
              <a:buClr>
                <a:srgbClr val="75A2CE"/>
              </a:buClr>
            </a:pPr>
            <a:endParaRPr lang="en-US" sz="2800" dirty="0">
              <a:latin typeface="Calibri"/>
              <a:ea typeface="Calibri"/>
              <a:cs typeface="Calibri"/>
            </a:endParaRPr>
          </a:p>
          <a:p>
            <a:pPr>
              <a:buClr>
                <a:srgbClr val="75A2CE"/>
              </a:buClr>
            </a:pPr>
            <a:endParaRPr lang="en-US" dirty="0"/>
          </a:p>
        </p:txBody>
      </p:sp>
    </p:spTree>
    <p:extLst>
      <p:ext uri="{BB962C8B-B14F-4D97-AF65-F5344CB8AC3E}">
        <p14:creationId xmlns:p14="http://schemas.microsoft.com/office/powerpoint/2010/main" val="3716203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809" y="1042695"/>
            <a:ext cx="7449966" cy="4163785"/>
          </a:xfrm>
          <a:solidFill>
            <a:schemeClr val="accent1">
              <a:lumMod val="60000"/>
              <a:lumOff val="40000"/>
            </a:schemeClr>
          </a:solidFill>
          <a:ln>
            <a:solidFill>
              <a:schemeClr val="accent1">
                <a:lumMod val="50000"/>
              </a:schemeClr>
            </a:solidFill>
          </a:ln>
        </p:spPr>
        <p:txBody>
          <a:bodyPr>
            <a:normAutofit fontScale="90000"/>
          </a:bodyPr>
          <a:lstStyle/>
          <a:p>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THEME. MATTERS.</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latin typeface="Calibri"/>
                <a:ea typeface="Calibri"/>
                <a:cs typeface="Calibri"/>
              </a:rPr>
              <a:t>-</a:t>
            </a:r>
            <a:r>
              <a:rPr lang="en-US" sz="3100" dirty="0">
                <a:ln w="0"/>
                <a:solidFill>
                  <a:schemeClr val="tx1"/>
                </a:solidFill>
                <a:effectLst>
                  <a:outerShdw blurRad="38100" dist="19050" dir="2700000" algn="tl" rotWithShape="0">
                    <a:schemeClr val="dk1">
                      <a:alpha val="40000"/>
                    </a:schemeClr>
                  </a:outerShdw>
                </a:effectLst>
                <a:latin typeface="Calibri"/>
                <a:ea typeface="Calibri"/>
                <a:cs typeface="Calibri"/>
              </a:rPr>
              <a:t>ALL ENTRIES MUST BE NEW.  THEY MAY NOT BE </a:t>
            </a:r>
            <a:r>
              <a:rPr lang="en-US" sz="3100">
                <a:ln w="0"/>
                <a:solidFill>
                  <a:schemeClr val="tx1"/>
                </a:solidFill>
                <a:effectLst>
                  <a:outerShdw blurRad="38100" dist="19050" dir="2700000" algn="tl" rotWithShape="0">
                    <a:schemeClr val="dk1">
                      <a:alpha val="40000"/>
                    </a:schemeClr>
                  </a:outerShdw>
                </a:effectLst>
                <a:latin typeface="Calibri"/>
                <a:ea typeface="Calibri"/>
                <a:cs typeface="Calibri"/>
              </a:rPr>
              <a:t>PROJECTS CREATED FOR OTHER CONTESTS.</a:t>
            </a:r>
            <a:br>
              <a:rPr lang="en-US" sz="3100" dirty="0">
                <a:ln w="0"/>
                <a:effectLst>
                  <a:outerShdw blurRad="38100" dist="19050" dir="2700000" algn="tl" rotWithShape="0">
                    <a:prstClr val="black">
                      <a:alpha val="40000"/>
                    </a:prstClr>
                  </a:outerShdw>
                </a:effectLst>
                <a:latin typeface="Calibri"/>
              </a:rPr>
            </a:br>
            <a:br>
              <a:rPr lang="en-US" sz="3100" dirty="0">
                <a:ln w="0"/>
                <a:effectLst>
                  <a:outerShdw blurRad="38100" dist="19050" dir="2700000" algn="tl" rotWithShape="0">
                    <a:prstClr val="black">
                      <a:alpha val="40000"/>
                    </a:prstClr>
                  </a:outerShdw>
                </a:effectLst>
                <a:latin typeface="Calibri"/>
              </a:rPr>
            </a:br>
            <a:r>
              <a:rPr lang="en-US" sz="3100">
                <a:ln w="0"/>
                <a:solidFill>
                  <a:schemeClr val="tx1"/>
                </a:solidFill>
                <a:effectLst>
                  <a:outerShdw blurRad="38100" dist="19050" dir="2700000" algn="tl" rotWithShape="0">
                    <a:prstClr val="black">
                      <a:alpha val="40000"/>
                    </a:prstClr>
                  </a:outerShdw>
                </a:effectLst>
                <a:latin typeface="Calibri"/>
                <a:ea typeface="Calibri"/>
                <a:cs typeface="Calibri"/>
              </a:rPr>
              <a:t>-THis year's theme is, I am hopeful because...</a:t>
            </a:r>
            <a:br>
              <a:rPr lang="en-US" sz="3100" dirty="0">
                <a:ln w="0"/>
                <a:effectLst>
                  <a:outerShdw blurRad="38100" dist="19050" dir="2700000" algn="tl" rotWithShape="0">
                    <a:schemeClr val="dk1">
                      <a:alpha val="40000"/>
                    </a:schemeClr>
                  </a:outerShdw>
                </a:effectLst>
                <a:latin typeface="Calibri"/>
              </a:rPr>
            </a:br>
            <a:br>
              <a:rPr lang="en-US" sz="3100" dirty="0">
                <a:ln w="0"/>
                <a:effectLst>
                  <a:outerShdw blurRad="38100" dist="19050" dir="2700000" algn="tl" rotWithShape="0">
                    <a:schemeClr val="dk1">
                      <a:alpha val="40000"/>
                    </a:schemeClr>
                  </a:outerShdw>
                </a:effectLst>
                <a:latin typeface="Calibri"/>
              </a:rPr>
            </a:br>
            <a:r>
              <a:rPr lang="en-US" sz="3100" dirty="0">
                <a:ln w="0"/>
                <a:solidFill>
                  <a:schemeClr val="tx1"/>
                </a:solidFill>
                <a:effectLst>
                  <a:outerShdw blurRad="38100" dist="19050" dir="2700000" algn="tl" rotWithShape="0">
                    <a:schemeClr val="dk1">
                      <a:alpha val="40000"/>
                    </a:schemeClr>
                  </a:outerShdw>
                </a:effectLst>
                <a:latin typeface="Calibri"/>
                <a:ea typeface="Calibri"/>
                <a:cs typeface="Calibri"/>
              </a:rPr>
              <a:t>-SUBMISSIONS MUST BE CREATED WITH THE THEME IN MIND. STUDENTS SHOULD USE THEME STATEMENT TO EXPRESS HOW THIS WAS DONE.</a:t>
            </a:r>
            <a:br>
              <a:rPr lang="is-IS" dirty="0">
                <a:ln w="0"/>
                <a:solidFill>
                  <a:schemeClr val="tx1"/>
                </a:solidFill>
                <a:effectLst>
                  <a:outerShdw blurRad="38100" dist="19050" dir="2700000" algn="tl" rotWithShape="0">
                    <a:schemeClr val="dk1">
                      <a:alpha val="40000"/>
                    </a:schemeClr>
                  </a:outerShdw>
                </a:effectLst>
              </a:rPr>
            </a:br>
            <a:br>
              <a:rPr lang="is-IS" dirty="0">
                <a:ln w="0"/>
                <a:solidFill>
                  <a:schemeClr val="tx1"/>
                </a:solidFill>
                <a:effectLst>
                  <a:outerShdw blurRad="38100" dist="19050" dir="2700000" algn="tl" rotWithShape="0">
                    <a:schemeClr val="dk1">
                      <a:alpha val="40000"/>
                    </a:schemeClr>
                  </a:outerShdw>
                </a:effectLst>
              </a:rPr>
            </a:br>
            <a:br>
              <a:rPr lang="en-US" dirty="0">
                <a:ln w="0"/>
                <a:solidFill>
                  <a:schemeClr val="tx1"/>
                </a:solidFill>
                <a:effectLst>
                  <a:outerShdw blurRad="38100" dist="19050" dir="2700000" algn="tl" rotWithShape="0">
                    <a:schemeClr val="dk1">
                      <a:alpha val="40000"/>
                    </a:schemeClr>
                  </a:outerShdw>
                </a:effectLst>
              </a:rPr>
            </a:br>
            <a:endParaRPr lang="en-US" dirty="0">
              <a:ln w="0"/>
              <a:solidFill>
                <a:schemeClr val="tx1"/>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stretch>
            <a:fillRect/>
          </a:stretch>
        </p:blipFill>
        <p:spPr>
          <a:xfrm>
            <a:off x="411809" y="5281929"/>
            <a:ext cx="2079745" cy="122556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4724" y="5281929"/>
            <a:ext cx="1343854" cy="1225564"/>
          </a:xfrm>
          <a:prstGeom prst="rect">
            <a:avLst/>
          </a:prstGeom>
        </p:spPr>
      </p:pic>
      <p:pic>
        <p:nvPicPr>
          <p:cNvPr id="6" name="Picture 5" descr="2023-2024 Reflections Theme Logo - I am Hopeful Because">
            <a:extLst>
              <a:ext uri="{FF2B5EF4-FFF2-40B4-BE49-F238E27FC236}">
                <a16:creationId xmlns:a16="http://schemas.microsoft.com/office/drawing/2014/main" id="{2A37BE7B-A2C4-0B47-6801-44CA85BF711B}"/>
              </a:ext>
            </a:extLst>
          </p:cNvPr>
          <p:cNvPicPr>
            <a:picLocks noChangeAspect="1"/>
          </p:cNvPicPr>
          <p:nvPr/>
        </p:nvPicPr>
        <p:blipFill>
          <a:blip r:embed="rId4"/>
          <a:stretch>
            <a:fillRect/>
          </a:stretch>
        </p:blipFill>
        <p:spPr>
          <a:xfrm>
            <a:off x="8201996" y="42206"/>
            <a:ext cx="3433398" cy="3433398"/>
          </a:xfrm>
          <a:prstGeom prst="rect">
            <a:avLst/>
          </a:prstGeom>
        </p:spPr>
      </p:pic>
    </p:spTree>
    <p:extLst>
      <p:ext uri="{BB962C8B-B14F-4D97-AF65-F5344CB8AC3E}">
        <p14:creationId xmlns:p14="http://schemas.microsoft.com/office/powerpoint/2010/main" val="1098665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9DF6-6305-4EA7-9E7C-DF05D7FFB1A3}"/>
              </a:ext>
            </a:extLst>
          </p:cNvPr>
          <p:cNvSpPr>
            <a:spLocks noGrp="1"/>
          </p:cNvSpPr>
          <p:nvPr>
            <p:ph type="title"/>
          </p:nvPr>
        </p:nvSpPr>
        <p:spPr/>
        <p:txBody>
          <a:bodyPr>
            <a:normAutofit/>
          </a:bodyPr>
          <a:lstStyle/>
          <a:p>
            <a:r>
              <a:rPr lang="en-US" dirty="0"/>
              <a:t>Visit The art blog</a:t>
            </a:r>
          </a:p>
        </p:txBody>
      </p:sp>
      <p:sp>
        <p:nvSpPr>
          <p:cNvPr id="3" name="Content Placeholder 2">
            <a:extLst>
              <a:ext uri="{FF2B5EF4-FFF2-40B4-BE49-F238E27FC236}">
                <a16:creationId xmlns:a16="http://schemas.microsoft.com/office/drawing/2014/main" id="{07171CB6-26C1-4364-BB74-2A2B8B215556}"/>
              </a:ext>
            </a:extLst>
          </p:cNvPr>
          <p:cNvSpPr>
            <a:spLocks noGrp="1"/>
          </p:cNvSpPr>
          <p:nvPr>
            <p:ph sz="quarter" idx="13"/>
          </p:nvPr>
        </p:nvSpPr>
        <p:spPr/>
        <p:txBody>
          <a:bodyPr>
            <a:normAutofit fontScale="92500" lnSpcReduction="10000"/>
          </a:bodyPr>
          <a:lstStyle/>
          <a:p>
            <a:r>
              <a:rPr lang="en-US" dirty="0">
                <a:hlinkClick r:id="rId2"/>
              </a:rPr>
              <a:t>https://wolfpackartistsblog.wordpress.com/</a:t>
            </a:r>
            <a:r>
              <a:rPr lang="en-US" dirty="0"/>
              <a:t>   Or go the Wolf Canyon Blog and Click on Art program </a:t>
            </a:r>
          </a:p>
          <a:p>
            <a:r>
              <a:rPr lang="en-US" dirty="0"/>
              <a:t>You will find all student forms on the Art Blog Or stop by Room 703 to get paper forms from Mrs. Adamos</a:t>
            </a:r>
          </a:p>
          <a:p>
            <a:r>
              <a:rPr lang="en-US" dirty="0"/>
              <a:t>E-mail questions to Mrs. Adamos: </a:t>
            </a:r>
            <a:r>
              <a:rPr lang="en-US" dirty="0">
                <a:hlinkClick r:id="rId3"/>
              </a:rPr>
              <a:t>Joanne.Adamos@cvesd.org</a:t>
            </a:r>
            <a:r>
              <a:rPr lang="en-US" dirty="0"/>
              <a:t> </a:t>
            </a:r>
          </a:p>
          <a:p>
            <a:r>
              <a:rPr lang="en-US"/>
              <a:t>All entries are due to Mrs. Adamos by Friday, October 20th .  No late entries accepted. </a:t>
            </a:r>
          </a:p>
          <a:p>
            <a:r>
              <a:rPr lang="en-US"/>
              <a:t>Judging will take place On October 23rd-27th.</a:t>
            </a:r>
            <a:endParaRPr lang="en-US" baseline="30000" dirty="0"/>
          </a:p>
          <a:p>
            <a:r>
              <a:rPr lang="en-US"/>
              <a:t>Blacktop celebration to announce winners (Nov. 3rd)</a:t>
            </a:r>
          </a:p>
        </p:txBody>
      </p:sp>
    </p:spTree>
    <p:extLst>
      <p:ext uri="{BB962C8B-B14F-4D97-AF65-F5344CB8AC3E}">
        <p14:creationId xmlns:p14="http://schemas.microsoft.com/office/powerpoint/2010/main" val="933031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574D3-7C27-4DD6-A4F5-F19A931E14C7}"/>
              </a:ext>
            </a:extLst>
          </p:cNvPr>
          <p:cNvSpPr>
            <a:spLocks noGrp="1"/>
          </p:cNvSpPr>
          <p:nvPr>
            <p:ph type="title"/>
          </p:nvPr>
        </p:nvSpPr>
        <p:spPr/>
        <p:txBody>
          <a:bodyPr/>
          <a:lstStyle/>
          <a:p>
            <a:r>
              <a:rPr lang="en-US" dirty="0"/>
              <a:t>Student form</a:t>
            </a:r>
          </a:p>
        </p:txBody>
      </p:sp>
      <p:pic>
        <p:nvPicPr>
          <p:cNvPr id="5" name="Content Placeholder 4" descr="Graphical user interface, text, application&#10;&#10;Description automatically generated">
            <a:extLst>
              <a:ext uri="{FF2B5EF4-FFF2-40B4-BE49-F238E27FC236}">
                <a16:creationId xmlns:a16="http://schemas.microsoft.com/office/drawing/2014/main" id="{6262F2C5-658C-4696-9F14-3132042CDFF5}"/>
              </a:ext>
            </a:extLst>
          </p:cNvPr>
          <p:cNvPicPr>
            <a:picLocks noGrp="1" noChangeAspect="1"/>
          </p:cNvPicPr>
          <p:nvPr>
            <p:ph sz="quarter" idx="13"/>
          </p:nvPr>
        </p:nvPicPr>
        <p:blipFill rotWithShape="1">
          <a:blip r:embed="rId2"/>
          <a:srcRect l="26329" t="10802" r="25946" b="12326"/>
          <a:stretch/>
        </p:blipFill>
        <p:spPr>
          <a:xfrm>
            <a:off x="2714977" y="1631244"/>
            <a:ext cx="4057995" cy="4357512"/>
          </a:xfrm>
        </p:spPr>
      </p:pic>
      <p:sp>
        <p:nvSpPr>
          <p:cNvPr id="6" name="Oval 5">
            <a:extLst>
              <a:ext uri="{FF2B5EF4-FFF2-40B4-BE49-F238E27FC236}">
                <a16:creationId xmlns:a16="http://schemas.microsoft.com/office/drawing/2014/main" id="{3DCED48F-A66D-411E-9446-299C4417597B}"/>
              </a:ext>
            </a:extLst>
          </p:cNvPr>
          <p:cNvSpPr/>
          <p:nvPr/>
        </p:nvSpPr>
        <p:spPr>
          <a:xfrm>
            <a:off x="2190044" y="4103511"/>
            <a:ext cx="4735689" cy="16989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a:extLst>
              <a:ext uri="{FF2B5EF4-FFF2-40B4-BE49-F238E27FC236}">
                <a16:creationId xmlns:a16="http://schemas.microsoft.com/office/drawing/2014/main" id="{2C7A9BCD-DB52-44E3-ABA7-3751D42DCBFA}"/>
              </a:ext>
            </a:extLst>
          </p:cNvPr>
          <p:cNvCxnSpPr/>
          <p:nvPr/>
        </p:nvCxnSpPr>
        <p:spPr>
          <a:xfrm flipH="1">
            <a:off x="6772972" y="3429000"/>
            <a:ext cx="1185695" cy="89464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7FBF744-0055-4A90-B1C3-4E1EE58DC0F9}"/>
              </a:ext>
            </a:extLst>
          </p:cNvPr>
          <p:cNvSpPr txBox="1"/>
          <p:nvPr/>
        </p:nvSpPr>
        <p:spPr>
          <a:xfrm>
            <a:off x="7958667" y="2635956"/>
            <a:ext cx="3443250" cy="369332"/>
          </a:xfrm>
          <a:prstGeom prst="rect">
            <a:avLst/>
          </a:prstGeom>
          <a:noFill/>
        </p:spPr>
        <p:txBody>
          <a:bodyPr wrap="none" rtlCol="0">
            <a:spAutoFit/>
          </a:bodyPr>
          <a:lstStyle/>
          <a:p>
            <a:r>
              <a:rPr lang="en-US" dirty="0"/>
              <a:t>Very important: Worth up to 40 pts.</a:t>
            </a:r>
          </a:p>
        </p:txBody>
      </p:sp>
    </p:spTree>
    <p:extLst>
      <p:ext uri="{BB962C8B-B14F-4D97-AF65-F5344CB8AC3E}">
        <p14:creationId xmlns:p14="http://schemas.microsoft.com/office/powerpoint/2010/main" val="3684376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1809" y="5281929"/>
            <a:ext cx="2079745" cy="122556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4724" y="5281929"/>
            <a:ext cx="1343854" cy="1225564"/>
          </a:xfrm>
          <a:prstGeom prst="rect">
            <a:avLst/>
          </a:prstGeom>
        </p:spPr>
      </p:pic>
      <p:sp>
        <p:nvSpPr>
          <p:cNvPr id="2" name="TextBox 1">
            <a:extLst>
              <a:ext uri="{FF2B5EF4-FFF2-40B4-BE49-F238E27FC236}">
                <a16:creationId xmlns:a16="http://schemas.microsoft.com/office/drawing/2014/main" id="{05067DD4-433D-C0EA-DF2F-00F2FD505FA7}"/>
              </a:ext>
            </a:extLst>
          </p:cNvPr>
          <p:cNvSpPr txBox="1"/>
          <p:nvPr/>
        </p:nvSpPr>
        <p:spPr>
          <a:xfrm>
            <a:off x="1527887" y="1084683"/>
            <a:ext cx="8483081"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u="sng"/>
              <a:t>Catergories offered at Wolf Canyon:</a:t>
            </a:r>
          </a:p>
          <a:p>
            <a:r>
              <a:rPr lang="en-US" sz="4000"/>
              <a:t>Visual Arts</a:t>
            </a:r>
          </a:p>
          <a:p>
            <a:r>
              <a:rPr lang="en-US" sz="4000"/>
              <a:t>Photography</a:t>
            </a:r>
          </a:p>
          <a:p>
            <a:r>
              <a:rPr lang="en-US" sz="4000"/>
              <a:t>Special Artist</a:t>
            </a:r>
          </a:p>
          <a:p>
            <a:r>
              <a:rPr lang="en-US" sz="4000"/>
              <a:t>Literature</a:t>
            </a:r>
            <a:endParaRPr lang="en-US" sz="4000" dirty="0"/>
          </a:p>
        </p:txBody>
      </p:sp>
    </p:spTree>
    <p:extLst>
      <p:ext uri="{BB962C8B-B14F-4D97-AF65-F5344CB8AC3E}">
        <p14:creationId xmlns:p14="http://schemas.microsoft.com/office/powerpoint/2010/main" val="1046261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DUE DATES </a:t>
            </a:r>
            <a:br>
              <a:rPr lang="en-US" b="1" dirty="0"/>
            </a:br>
            <a:endParaRPr lang="en-US" b="1" dirty="0"/>
          </a:p>
        </p:txBody>
      </p:sp>
      <p:pic>
        <p:nvPicPr>
          <p:cNvPr id="5" name="Picture 4"/>
          <p:cNvPicPr>
            <a:picLocks noChangeAspect="1"/>
          </p:cNvPicPr>
          <p:nvPr/>
        </p:nvPicPr>
        <p:blipFill>
          <a:blip r:embed="rId2"/>
          <a:stretch>
            <a:fillRect/>
          </a:stretch>
        </p:blipFill>
        <p:spPr>
          <a:xfrm>
            <a:off x="346239" y="5784347"/>
            <a:ext cx="1466795" cy="86436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969" y="5773716"/>
            <a:ext cx="959445" cy="874992"/>
          </a:xfrm>
          <a:prstGeom prst="rect">
            <a:avLst/>
          </a:prstGeom>
        </p:spPr>
      </p:pic>
      <p:sp>
        <p:nvSpPr>
          <p:cNvPr id="7" name="TextBox 6"/>
          <p:cNvSpPr txBox="1"/>
          <p:nvPr/>
        </p:nvSpPr>
        <p:spPr>
          <a:xfrm>
            <a:off x="1813034" y="1910078"/>
            <a:ext cx="9074870" cy="3046988"/>
          </a:xfrm>
          <a:prstGeom prst="rect">
            <a:avLst/>
          </a:prstGeom>
          <a:noFill/>
        </p:spPr>
        <p:txBody>
          <a:bodyPr wrap="square" lIns="91440" tIns="45720" rIns="91440" bIns="45720" rtlCol="0" anchor="t">
            <a:spAutoFit/>
          </a:bodyPr>
          <a:lstStyle/>
          <a:p>
            <a:r>
              <a:rPr lang="en-US" sz="3200"/>
              <a:t>Student entries </a:t>
            </a:r>
            <a:r>
              <a:rPr lang="en-US" sz="3200" u="sng"/>
              <a:t>AND </a:t>
            </a:r>
            <a:r>
              <a:rPr lang="en-US" sz="3200"/>
              <a:t>form are due October 20th</a:t>
            </a:r>
            <a:endParaRPr lang="en-US" sz="3200" baseline="30000" dirty="0"/>
          </a:p>
          <a:p>
            <a:r>
              <a:rPr lang="en-US" sz="3200" dirty="0"/>
              <a:t>Make sure to read guidelines! Any submissions that </a:t>
            </a:r>
            <a:r>
              <a:rPr lang="en-US" sz="3200"/>
              <a:t>do not meet the guidleines will be returned.</a:t>
            </a:r>
            <a:endParaRPr lang="en-US" sz="3200" dirty="0"/>
          </a:p>
          <a:p>
            <a:endParaRPr lang="en-US" sz="3200" dirty="0"/>
          </a:p>
          <a:p>
            <a:endParaRPr lang="en-US" sz="3200" dirty="0"/>
          </a:p>
          <a:p>
            <a:endParaRPr lang="en-US" sz="3200" dirty="0"/>
          </a:p>
        </p:txBody>
      </p:sp>
    </p:spTree>
    <p:extLst>
      <p:ext uri="{BB962C8B-B14F-4D97-AF65-F5344CB8AC3E}">
        <p14:creationId xmlns:p14="http://schemas.microsoft.com/office/powerpoint/2010/main" val="153456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Graphical user interface, text&#10;&#10;Description automatically generated">
            <a:extLst>
              <a:ext uri="{FF2B5EF4-FFF2-40B4-BE49-F238E27FC236}">
                <a16:creationId xmlns:a16="http://schemas.microsoft.com/office/drawing/2014/main" id="{D7A5D282-128A-474B-0BB1-EB492C7F1731}"/>
              </a:ext>
            </a:extLst>
          </p:cNvPr>
          <p:cNvPicPr>
            <a:picLocks noChangeAspect="1"/>
          </p:cNvPicPr>
          <p:nvPr/>
        </p:nvPicPr>
        <p:blipFill rotWithShape="1">
          <a:blip r:embed="rId2"/>
          <a:srcRect l="34023" t="22970" r="34929" b="12993"/>
          <a:stretch/>
        </p:blipFill>
        <p:spPr>
          <a:xfrm>
            <a:off x="3042954" y="171379"/>
            <a:ext cx="5466459" cy="6310609"/>
          </a:xfrm>
          <a:prstGeom prst="rect">
            <a:avLst/>
          </a:prstGeom>
        </p:spPr>
      </p:pic>
      <p:sp>
        <p:nvSpPr>
          <p:cNvPr id="2" name="TextBox 1">
            <a:extLst>
              <a:ext uri="{FF2B5EF4-FFF2-40B4-BE49-F238E27FC236}">
                <a16:creationId xmlns:a16="http://schemas.microsoft.com/office/drawing/2014/main" id="{6D8C298B-D9AE-FFFE-C482-69FF38067725}"/>
              </a:ext>
            </a:extLst>
          </p:cNvPr>
          <p:cNvSpPr txBox="1"/>
          <p:nvPr/>
        </p:nvSpPr>
        <p:spPr>
          <a:xfrm>
            <a:off x="517921" y="973336"/>
            <a:ext cx="263425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How your entry will be </a:t>
            </a:r>
            <a:r>
              <a:rPr lang="en-US"/>
              <a:t>judged!</a:t>
            </a:r>
          </a:p>
        </p:txBody>
      </p:sp>
      <p:sp>
        <p:nvSpPr>
          <p:cNvPr id="4" name="Arrow: Right 3">
            <a:extLst>
              <a:ext uri="{FF2B5EF4-FFF2-40B4-BE49-F238E27FC236}">
                <a16:creationId xmlns:a16="http://schemas.microsoft.com/office/drawing/2014/main" id="{EF21C767-EC9A-BF8F-D4B6-C309C6EBCDD8}"/>
              </a:ext>
            </a:extLst>
          </p:cNvPr>
          <p:cNvSpPr/>
          <p:nvPr/>
        </p:nvSpPr>
        <p:spPr>
          <a:xfrm>
            <a:off x="1491257" y="1268015"/>
            <a:ext cx="1297781" cy="4822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0240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D2B73-18B1-994F-8C0F-82810544DAAD}"/>
              </a:ext>
            </a:extLst>
          </p:cNvPr>
          <p:cNvSpPr>
            <a:spLocks noGrp="1"/>
          </p:cNvSpPr>
          <p:nvPr>
            <p:ph type="title"/>
          </p:nvPr>
        </p:nvSpPr>
        <p:spPr>
          <a:xfrm>
            <a:off x="685801" y="293914"/>
            <a:ext cx="10396882" cy="1151965"/>
          </a:xfrm>
        </p:spPr>
        <p:txBody>
          <a:bodyPr/>
          <a:lstStyle/>
          <a:p>
            <a:r>
              <a:rPr lang="en-US"/>
              <a:t>Literature</a:t>
            </a:r>
            <a:endParaRPr lang="en-US" dirty="0"/>
          </a:p>
        </p:txBody>
      </p:sp>
      <p:pic>
        <p:nvPicPr>
          <p:cNvPr id="4" name="Picture 3" descr="Text&#10;&#10;Description automatically generated">
            <a:extLst>
              <a:ext uri="{FF2B5EF4-FFF2-40B4-BE49-F238E27FC236}">
                <a16:creationId xmlns:a16="http://schemas.microsoft.com/office/drawing/2014/main" id="{10CA4364-60DD-5F43-B85A-DC64144F239F}"/>
              </a:ext>
            </a:extLst>
          </p:cNvPr>
          <p:cNvPicPr>
            <a:picLocks noChangeAspect="1"/>
          </p:cNvPicPr>
          <p:nvPr/>
        </p:nvPicPr>
        <p:blipFill rotWithShape="1">
          <a:blip r:embed="rId2"/>
          <a:srcRect t="21767"/>
          <a:stretch/>
        </p:blipFill>
        <p:spPr>
          <a:xfrm>
            <a:off x="464458" y="1306286"/>
            <a:ext cx="7908834" cy="5009606"/>
          </a:xfrm>
          <a:prstGeom prst="rect">
            <a:avLst/>
          </a:prstGeom>
        </p:spPr>
      </p:pic>
      <p:pic>
        <p:nvPicPr>
          <p:cNvPr id="16" name="Picture 15" descr="Text&#10;&#10;Description automatically generated">
            <a:extLst>
              <a:ext uri="{FF2B5EF4-FFF2-40B4-BE49-F238E27FC236}">
                <a16:creationId xmlns:a16="http://schemas.microsoft.com/office/drawing/2014/main" id="{5A4625CC-FD3C-484A-841E-FA7D203EADCF}"/>
              </a:ext>
            </a:extLst>
          </p:cNvPr>
          <p:cNvPicPr>
            <a:picLocks noChangeAspect="1"/>
          </p:cNvPicPr>
          <p:nvPr/>
        </p:nvPicPr>
        <p:blipFill rotWithShape="1">
          <a:blip r:embed="rId2"/>
          <a:srcRect t="1027" b="87753"/>
          <a:stretch/>
        </p:blipFill>
        <p:spPr>
          <a:xfrm>
            <a:off x="3830321" y="293914"/>
            <a:ext cx="7908834" cy="718457"/>
          </a:xfrm>
          <a:prstGeom prst="rect">
            <a:avLst/>
          </a:prstGeom>
        </p:spPr>
      </p:pic>
    </p:spTree>
    <p:extLst>
      <p:ext uri="{BB962C8B-B14F-4D97-AF65-F5344CB8AC3E}">
        <p14:creationId xmlns:p14="http://schemas.microsoft.com/office/powerpoint/2010/main" val="1985893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0242-9422-F248-AC36-B2289753D2F8}"/>
              </a:ext>
            </a:extLst>
          </p:cNvPr>
          <p:cNvSpPr>
            <a:spLocks noGrp="1"/>
          </p:cNvSpPr>
          <p:nvPr>
            <p:ph type="title"/>
          </p:nvPr>
        </p:nvSpPr>
        <p:spPr/>
        <p:txBody>
          <a:bodyPr/>
          <a:lstStyle/>
          <a:p>
            <a:r>
              <a:rPr lang="en-US" dirty="0"/>
              <a:t>Photography</a:t>
            </a:r>
          </a:p>
        </p:txBody>
      </p:sp>
      <p:pic>
        <p:nvPicPr>
          <p:cNvPr id="4" name="Picture 3">
            <a:extLst>
              <a:ext uri="{FF2B5EF4-FFF2-40B4-BE49-F238E27FC236}">
                <a16:creationId xmlns:a16="http://schemas.microsoft.com/office/drawing/2014/main" id="{120B754C-CCC8-C14B-8CA7-BAD783143553}"/>
              </a:ext>
            </a:extLst>
          </p:cNvPr>
          <p:cNvPicPr>
            <a:picLocks noChangeAspect="1"/>
          </p:cNvPicPr>
          <p:nvPr/>
        </p:nvPicPr>
        <p:blipFill>
          <a:blip r:embed="rId2"/>
          <a:stretch>
            <a:fillRect/>
          </a:stretch>
        </p:blipFill>
        <p:spPr>
          <a:xfrm>
            <a:off x="412134" y="1718534"/>
            <a:ext cx="10670549" cy="1271195"/>
          </a:xfrm>
          <a:prstGeom prst="rect">
            <a:avLst/>
          </a:prstGeom>
        </p:spPr>
      </p:pic>
      <p:pic>
        <p:nvPicPr>
          <p:cNvPr id="6" name="Picture 5" descr="Text, letter&#10;&#10;Description automatically generated">
            <a:extLst>
              <a:ext uri="{FF2B5EF4-FFF2-40B4-BE49-F238E27FC236}">
                <a16:creationId xmlns:a16="http://schemas.microsoft.com/office/drawing/2014/main" id="{992CE4DC-05C2-7A43-A959-ADF7E13485C2}"/>
              </a:ext>
            </a:extLst>
          </p:cNvPr>
          <p:cNvPicPr>
            <a:picLocks noChangeAspect="1"/>
          </p:cNvPicPr>
          <p:nvPr/>
        </p:nvPicPr>
        <p:blipFill rotWithShape="1">
          <a:blip r:embed="rId3"/>
          <a:srcRect b="36223"/>
          <a:stretch/>
        </p:blipFill>
        <p:spPr>
          <a:xfrm>
            <a:off x="412133" y="2989728"/>
            <a:ext cx="10731585" cy="2953871"/>
          </a:xfrm>
          <a:prstGeom prst="rect">
            <a:avLst/>
          </a:prstGeom>
        </p:spPr>
      </p:pic>
    </p:spTree>
    <p:extLst>
      <p:ext uri="{BB962C8B-B14F-4D97-AF65-F5344CB8AC3E}">
        <p14:creationId xmlns:p14="http://schemas.microsoft.com/office/powerpoint/2010/main" val="1465994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 letter&#10;&#10;Description automatically generated">
            <a:extLst>
              <a:ext uri="{FF2B5EF4-FFF2-40B4-BE49-F238E27FC236}">
                <a16:creationId xmlns:a16="http://schemas.microsoft.com/office/drawing/2014/main" id="{188C77DE-A40B-4141-A797-7D5E49E8F16C}"/>
              </a:ext>
            </a:extLst>
          </p:cNvPr>
          <p:cNvPicPr>
            <a:picLocks noChangeAspect="1"/>
          </p:cNvPicPr>
          <p:nvPr/>
        </p:nvPicPr>
        <p:blipFill>
          <a:blip r:embed="rId2"/>
          <a:stretch>
            <a:fillRect/>
          </a:stretch>
        </p:blipFill>
        <p:spPr>
          <a:xfrm>
            <a:off x="791572" y="575855"/>
            <a:ext cx="9475834" cy="4507686"/>
          </a:xfrm>
          <a:prstGeom prst="rect">
            <a:avLst/>
          </a:prstGeom>
        </p:spPr>
      </p:pic>
    </p:spTree>
    <p:extLst>
      <p:ext uri="{BB962C8B-B14F-4D97-AF65-F5344CB8AC3E}">
        <p14:creationId xmlns:p14="http://schemas.microsoft.com/office/powerpoint/2010/main" val="957904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F9B0F-8D96-5A4E-8EBC-4C07341A481B}"/>
              </a:ext>
            </a:extLst>
          </p:cNvPr>
          <p:cNvSpPr>
            <a:spLocks noGrp="1"/>
          </p:cNvSpPr>
          <p:nvPr>
            <p:ph type="title"/>
          </p:nvPr>
        </p:nvSpPr>
        <p:spPr/>
        <p:txBody>
          <a:bodyPr/>
          <a:lstStyle/>
          <a:p>
            <a:r>
              <a:rPr lang="en-US" dirty="0"/>
              <a:t>Visual Arts</a:t>
            </a:r>
          </a:p>
        </p:txBody>
      </p:sp>
      <p:pic>
        <p:nvPicPr>
          <p:cNvPr id="4" name="Picture 3" descr="Text&#10;&#10;Description automatically generated">
            <a:extLst>
              <a:ext uri="{FF2B5EF4-FFF2-40B4-BE49-F238E27FC236}">
                <a16:creationId xmlns:a16="http://schemas.microsoft.com/office/drawing/2014/main" id="{2F49105B-6D71-C14D-9CD1-FA8DCC894DED}"/>
              </a:ext>
            </a:extLst>
          </p:cNvPr>
          <p:cNvPicPr>
            <a:picLocks noChangeAspect="1"/>
          </p:cNvPicPr>
          <p:nvPr/>
        </p:nvPicPr>
        <p:blipFill>
          <a:blip r:embed="rId2"/>
          <a:stretch>
            <a:fillRect/>
          </a:stretch>
        </p:blipFill>
        <p:spPr>
          <a:xfrm>
            <a:off x="685801" y="1653539"/>
            <a:ext cx="9333410" cy="1852433"/>
          </a:xfrm>
          <a:prstGeom prst="rect">
            <a:avLst/>
          </a:prstGeom>
        </p:spPr>
      </p:pic>
      <p:pic>
        <p:nvPicPr>
          <p:cNvPr id="6" name="Picture 5">
            <a:extLst>
              <a:ext uri="{FF2B5EF4-FFF2-40B4-BE49-F238E27FC236}">
                <a16:creationId xmlns:a16="http://schemas.microsoft.com/office/drawing/2014/main" id="{98A2D9B5-0E14-6746-8818-46AC727781F5}"/>
              </a:ext>
            </a:extLst>
          </p:cNvPr>
          <p:cNvPicPr>
            <a:picLocks noChangeAspect="1"/>
          </p:cNvPicPr>
          <p:nvPr/>
        </p:nvPicPr>
        <p:blipFill>
          <a:blip r:embed="rId3"/>
          <a:stretch>
            <a:fillRect/>
          </a:stretch>
        </p:blipFill>
        <p:spPr>
          <a:xfrm>
            <a:off x="685801" y="3505972"/>
            <a:ext cx="9333410" cy="972230"/>
          </a:xfrm>
          <a:prstGeom prst="rect">
            <a:avLst/>
          </a:prstGeom>
        </p:spPr>
      </p:pic>
    </p:spTree>
    <p:extLst>
      <p:ext uri="{BB962C8B-B14F-4D97-AF65-F5344CB8AC3E}">
        <p14:creationId xmlns:p14="http://schemas.microsoft.com/office/powerpoint/2010/main" val="1272129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 letter&#10;&#10;Description automatically generated">
            <a:extLst>
              <a:ext uri="{FF2B5EF4-FFF2-40B4-BE49-F238E27FC236}">
                <a16:creationId xmlns:a16="http://schemas.microsoft.com/office/drawing/2014/main" id="{E3B47C73-B922-D742-B1C4-A4D59BBB6FF4}"/>
              </a:ext>
            </a:extLst>
          </p:cNvPr>
          <p:cNvPicPr>
            <a:picLocks noChangeAspect="1"/>
          </p:cNvPicPr>
          <p:nvPr/>
        </p:nvPicPr>
        <p:blipFill>
          <a:blip r:embed="rId2"/>
          <a:stretch>
            <a:fillRect/>
          </a:stretch>
        </p:blipFill>
        <p:spPr>
          <a:xfrm>
            <a:off x="1481999" y="254544"/>
            <a:ext cx="9228002" cy="5954315"/>
          </a:xfrm>
          <a:prstGeom prst="rect">
            <a:avLst/>
          </a:prstGeom>
        </p:spPr>
      </p:pic>
    </p:spTree>
    <p:extLst>
      <p:ext uri="{BB962C8B-B14F-4D97-AF65-F5344CB8AC3E}">
        <p14:creationId xmlns:p14="http://schemas.microsoft.com/office/powerpoint/2010/main" val="921172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7422-B5C3-E943-A403-755F4C06603F}"/>
              </a:ext>
            </a:extLst>
          </p:cNvPr>
          <p:cNvSpPr>
            <a:spLocks noGrp="1"/>
          </p:cNvSpPr>
          <p:nvPr>
            <p:ph type="title"/>
          </p:nvPr>
        </p:nvSpPr>
        <p:spPr>
          <a:xfrm>
            <a:off x="568235" y="306977"/>
            <a:ext cx="10396882" cy="1151965"/>
          </a:xfrm>
        </p:spPr>
        <p:txBody>
          <a:bodyPr/>
          <a:lstStyle/>
          <a:p>
            <a:r>
              <a:rPr lang="en-US" dirty="0"/>
              <a:t>Special Artist </a:t>
            </a:r>
          </a:p>
        </p:txBody>
      </p:sp>
      <p:pic>
        <p:nvPicPr>
          <p:cNvPr id="4" name="Picture 3" descr="Text, letter&#10;&#10;Description automatically generated">
            <a:extLst>
              <a:ext uri="{FF2B5EF4-FFF2-40B4-BE49-F238E27FC236}">
                <a16:creationId xmlns:a16="http://schemas.microsoft.com/office/drawing/2014/main" id="{E31B37B5-977D-8647-B66C-9CBF486B5397}"/>
              </a:ext>
            </a:extLst>
          </p:cNvPr>
          <p:cNvPicPr>
            <a:picLocks noChangeAspect="1"/>
          </p:cNvPicPr>
          <p:nvPr/>
        </p:nvPicPr>
        <p:blipFill>
          <a:blip r:embed="rId2"/>
          <a:stretch>
            <a:fillRect/>
          </a:stretch>
        </p:blipFill>
        <p:spPr>
          <a:xfrm>
            <a:off x="568235" y="1348739"/>
            <a:ext cx="9124225" cy="4692459"/>
          </a:xfrm>
          <a:prstGeom prst="rect">
            <a:avLst/>
          </a:prstGeom>
        </p:spPr>
      </p:pic>
    </p:spTree>
    <p:extLst>
      <p:ext uri="{BB962C8B-B14F-4D97-AF65-F5344CB8AC3E}">
        <p14:creationId xmlns:p14="http://schemas.microsoft.com/office/powerpoint/2010/main" val="634685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 letter&#10;&#10;Description automatically generated">
            <a:extLst>
              <a:ext uri="{FF2B5EF4-FFF2-40B4-BE49-F238E27FC236}">
                <a16:creationId xmlns:a16="http://schemas.microsoft.com/office/drawing/2014/main" id="{380EB4DD-3DB5-4D49-AA37-814F4BB43BB2}"/>
              </a:ext>
            </a:extLst>
          </p:cNvPr>
          <p:cNvPicPr>
            <a:picLocks noChangeAspect="1"/>
          </p:cNvPicPr>
          <p:nvPr/>
        </p:nvPicPr>
        <p:blipFill>
          <a:blip r:embed="rId2"/>
          <a:stretch>
            <a:fillRect/>
          </a:stretch>
        </p:blipFill>
        <p:spPr>
          <a:xfrm>
            <a:off x="1253308" y="213722"/>
            <a:ext cx="8282577" cy="6059359"/>
          </a:xfrm>
          <a:prstGeom prst="rect">
            <a:avLst/>
          </a:prstGeom>
        </p:spPr>
      </p:pic>
    </p:spTree>
    <p:extLst>
      <p:ext uri="{BB962C8B-B14F-4D97-AF65-F5344CB8AC3E}">
        <p14:creationId xmlns:p14="http://schemas.microsoft.com/office/powerpoint/2010/main" val="101024253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Headlines</Template>
  <TotalTime>912</TotalTime>
  <Words>432</Words>
  <Application>Microsoft Office PowerPoint</Application>
  <PresentationFormat>Widescreen</PresentationFormat>
  <Paragraphs>39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Impact</vt:lpstr>
      <vt:lpstr>Main Event</vt:lpstr>
      <vt:lpstr>PowerPoint Presentation</vt:lpstr>
      <vt:lpstr>What is Reflections? </vt:lpstr>
      <vt:lpstr>PowerPoint Presentation</vt:lpstr>
      <vt:lpstr> THEME. MATTERS. -ALL ENTRIES MUST BE NEW.  THEY MAY NOT BE PROJECTS CREATED FOR OTHER CONTESTS.  -THis year's theme is, I am hopeful because...  -SUBMISSIONS MUST BE CREATED WITH THE THEME IN MIND. STUDENTS SHOULD USE THEME STATEMENT TO EXPRESS HOW THIS WAS DONE.   </vt:lpstr>
      <vt:lpstr>Visit The art blog</vt:lpstr>
      <vt:lpstr>Student form</vt:lpstr>
      <vt:lpstr>PowerPoint Presentation</vt:lpstr>
      <vt:lpstr>DUE DATES  </vt:lpstr>
      <vt:lpstr>PowerPoint Presentation</vt:lpstr>
      <vt:lpstr>Literature</vt:lpstr>
      <vt:lpstr>Photography</vt:lpstr>
      <vt:lpstr>PowerPoint Presentation</vt:lpstr>
      <vt:lpstr>Visual Arts</vt:lpstr>
      <vt:lpstr>PowerPoint Presentation</vt:lpstr>
      <vt:lpstr>Special Artist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Ely</dc:creator>
  <cp:lastModifiedBy>Navarro, Sergio</cp:lastModifiedBy>
  <cp:revision>204</cp:revision>
  <cp:lastPrinted>2017-04-03T17:36:07Z</cp:lastPrinted>
  <dcterms:created xsi:type="dcterms:W3CDTF">2018-07-30T02:37:45Z</dcterms:created>
  <dcterms:modified xsi:type="dcterms:W3CDTF">2023-10-09T22:36:34Z</dcterms:modified>
</cp:coreProperties>
</file>